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4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6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7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2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400"/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28.03.2024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28.03.2024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ctr"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342900" lvl="0" indent="-342900" algn="l"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2.pn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2.png"/><Relationship Id="rId7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3.png"/><Relationship Id="rId9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.png"/><Relationship Id="rId7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10" Type="http://schemas.openxmlformats.org/officeDocument/2006/relationships/image" Target="../media/image66.jpeg"/><Relationship Id="rId4" Type="http://schemas.openxmlformats.org/officeDocument/2006/relationships/image" Target="../media/image3.png"/><Relationship Id="rId9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90000"/>
          </a:schemeClr>
        </a:solidFill>
        <a:effectLst/>
      </p:bgPr>
    </p:bg>
    <p:spTree>
      <p:nvGrpSpPr>
        <p:cNvPr id="1" name="Group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8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80" name="Picture 80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82" name="Picture 82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2472673" y="260648"/>
            <a:ext cx="7056140" cy="797750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defPPr/>
            <a:lvl1pPr lvl="0"/>
          </a:lstStyle>
          <a:p>
            <a:pPr marL="0" indent="0">
              <a:buNone/>
            </a:pPr>
            <a:r>
              <a:rPr sz="4800" b="1" u="sng">
                <a:latin typeface="+mj-lt"/>
              </a:rPr>
              <a:t>Познав несчастье, я научился помогать страдальцам. </a:t>
            </a:r>
          </a:p>
          <a:p>
            <a:pPr marL="0" indent="0">
              <a:buNone/>
            </a:pPr>
            <a:endParaRPr sz="4800" b="1" i="1" u="sng">
              <a:latin typeface="+mj-lt"/>
            </a:endParaRPr>
          </a:p>
          <a:p>
            <a:pPr marL="0" indent="0">
              <a:buNone/>
            </a:pPr>
            <a:r>
              <a:rPr sz="4800" b="1" i="1" u="sng">
                <a:latin typeface="+mj-lt"/>
              </a:rPr>
              <a:t>Марон Публий Вергилий</a:t>
            </a:r>
          </a:p>
        </p:txBody>
      </p:sp>
      <p:pic>
        <p:nvPicPr>
          <p:cNvPr id="85" name="Picture 85"/>
          <p:cNvPicPr/>
          <p:nvPr/>
        </p:nvPicPr>
        <p:blipFill>
          <a:blip r:embed="rId5" cstate="print"/>
          <a:stretch/>
        </p:blipFill>
        <p:spPr>
          <a:xfrm>
            <a:off x="6643702" y="1500174"/>
            <a:ext cx="2390881" cy="3586321"/>
          </a:xfrm>
          <a:prstGeom prst="rect">
            <a:avLst/>
          </a:prstGeom>
        </p:spPr>
      </p:pic>
      <p:sp>
        <p:nvSpPr>
          <p:cNvPr id="86" name="Shape 86"/>
          <p:cNvSpPr txBox="1"/>
          <p:nvPr/>
        </p:nvSpPr>
        <p:spPr>
          <a:xfrm>
            <a:off x="755576" y="1931698"/>
            <a:ext cx="5642668" cy="3943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8 лет назад у меня родилась долгожданная дочь Злата. Когда ей исполнилось 2 года, я начала замечать, что она необычный ребенок, не такая как все….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Она не разговаривала и не реагировала на окружающий мир. Часами могла качаться, не замечая, что происходит вокруг.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Как гром среди ясного неба прозвучал диагноз «Аутизм»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Нам пришлось пройти через многое…страдание, боль, унижение и непонимание… Моя жизнь разделилась на до и после. И теперь я знаю точно, что жизнь «после» существует.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187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89" name="Picture 189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91" name="Picture 191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93" name="Picture 193"/>
          <p:cNvPicPr/>
          <p:nvPr/>
        </p:nvPicPr>
        <p:blipFill>
          <a:blip r:embed="rId5"/>
          <a:stretch/>
        </p:blipFill>
        <p:spPr>
          <a:xfrm>
            <a:off x="6196452" y="332656"/>
            <a:ext cx="2603479" cy="3960440"/>
          </a:xfrm>
          <a:prstGeom prst="rect">
            <a:avLst/>
          </a:prstGeom>
        </p:spPr>
      </p:pic>
      <p:sp>
        <p:nvSpPr>
          <p:cNvPr id="194" name="Shape 194"/>
          <p:cNvSpPr txBox="1"/>
          <p:nvPr/>
        </p:nvSpPr>
        <p:spPr>
          <a:xfrm>
            <a:off x="2572593" y="348676"/>
            <a:ext cx="322775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Когда учились пробовать новые продукты, был страшный рвотный рефлекс. Но мы не сдавались. </a:t>
            </a:r>
          </a:p>
          <a:p>
            <a:pPr marL="0" indent="0" algn="just"/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/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Порой результат был настолько минимальным…но он был!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96" name="Picture 196"/>
          <p:cNvPicPr/>
          <p:nvPr/>
        </p:nvPicPr>
        <p:blipFill>
          <a:blip r:embed="rId6"/>
          <a:stretch/>
        </p:blipFill>
        <p:spPr>
          <a:xfrm>
            <a:off x="308563" y="3011526"/>
            <a:ext cx="2244301" cy="3573016"/>
          </a:xfrm>
          <a:prstGeom prst="rect">
            <a:avLst/>
          </a:prstGeom>
        </p:spPr>
      </p:pic>
      <p:pic>
        <p:nvPicPr>
          <p:cNvPr id="198" name="Picture 198"/>
          <p:cNvPicPr/>
          <p:nvPr/>
        </p:nvPicPr>
        <p:blipFill>
          <a:blip r:embed="rId7"/>
          <a:stretch/>
        </p:blipFill>
        <p:spPr>
          <a:xfrm>
            <a:off x="3538654" y="2780928"/>
            <a:ext cx="2009844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Picture 201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03" name="Picture 203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05" name="Picture 205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06" name="Shape 206"/>
          <p:cNvSpPr txBox="1"/>
          <p:nvPr/>
        </p:nvSpPr>
        <p:spPr>
          <a:xfrm>
            <a:off x="1571604" y="1500174"/>
            <a:ext cx="3572499" cy="44334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Конечно за 5 минут сложно рассказать, какая огромная работа была проделана. Но поверьте, это был титанический труд. Труд педагога, мамы и конечно же самого ребенка.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Мама была моим соратником и выполняла все домашние задания, какими бы странными они не были. Все, что начинала отрабатывать я на занятиях у себя в кабинете, мама продолжала закреплять дома.</a:t>
            </a:r>
          </a:p>
        </p:txBody>
      </p:sp>
      <p:pic>
        <p:nvPicPr>
          <p:cNvPr id="208" name="Picture 208"/>
          <p:cNvPicPr/>
          <p:nvPr/>
        </p:nvPicPr>
        <p:blipFill>
          <a:blip r:embed="rId5"/>
          <a:stretch/>
        </p:blipFill>
        <p:spPr>
          <a:xfrm>
            <a:off x="5857884" y="285728"/>
            <a:ext cx="3000859" cy="403383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Picture 211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13" name="Picture 213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15" name="Picture 215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16" name="Shape 216"/>
          <p:cNvSpPr txBox="1"/>
          <p:nvPr/>
        </p:nvSpPr>
        <p:spPr>
          <a:xfrm>
            <a:off x="2819363" y="432839"/>
            <a:ext cx="3366120" cy="32480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Учились не только сидя за столом. Отрабатывали всевозможные бытовые навыки, а так же навыки самообслуживания.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Самое главное, что мама отрабатывала это дома. Что это все выходило за рамки кабинета.</a:t>
            </a:r>
          </a:p>
        </p:txBody>
      </p:sp>
      <p:pic>
        <p:nvPicPr>
          <p:cNvPr id="218" name="Picture 218"/>
          <p:cNvPicPr/>
          <p:nvPr/>
        </p:nvPicPr>
        <p:blipFill>
          <a:blip r:embed="rId5"/>
          <a:stretch/>
        </p:blipFill>
        <p:spPr>
          <a:xfrm>
            <a:off x="6444208" y="262610"/>
            <a:ext cx="2358503" cy="4046763"/>
          </a:xfrm>
          <a:prstGeom prst="rect">
            <a:avLst/>
          </a:prstGeom>
        </p:spPr>
      </p:pic>
      <p:pic>
        <p:nvPicPr>
          <p:cNvPr id="220" name="Picture 220"/>
          <p:cNvPicPr/>
          <p:nvPr/>
        </p:nvPicPr>
        <p:blipFill>
          <a:blip r:embed="rId6"/>
          <a:stretch/>
        </p:blipFill>
        <p:spPr>
          <a:xfrm>
            <a:off x="417497" y="2056840"/>
            <a:ext cx="2143141" cy="3805799"/>
          </a:xfrm>
          <a:prstGeom prst="rect">
            <a:avLst/>
          </a:prstGeom>
        </p:spPr>
      </p:pic>
      <p:pic>
        <p:nvPicPr>
          <p:cNvPr id="222" name="Picture 222"/>
          <p:cNvPicPr/>
          <p:nvPr/>
        </p:nvPicPr>
        <p:blipFill>
          <a:blip r:embed="rId7"/>
          <a:stretch/>
        </p:blipFill>
        <p:spPr>
          <a:xfrm>
            <a:off x="3369780" y="3789040"/>
            <a:ext cx="2265285" cy="27809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Picture 225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27" name="Picture 227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29" name="Picture 229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30" name="Shape 230"/>
          <p:cNvSpPr txBox="1"/>
          <p:nvPr/>
        </p:nvSpPr>
        <p:spPr>
          <a:xfrm>
            <a:off x="2928926" y="571480"/>
            <a:ext cx="3222674" cy="44466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И вот спустя 4 года наша Злата преобразилась. Сегодня это ребенок, который спокойно может ходить в любой магазин, общественные места ее больше не пугают.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Как пример… Осенью 2023 года мы в составе сборной республики летали в Москву на чемпионат профессий «Абилимпискс», где Злата была участником детской команды.</a:t>
            </a:r>
          </a:p>
        </p:txBody>
      </p:sp>
      <p:pic>
        <p:nvPicPr>
          <p:cNvPr id="232" name="Picture 232"/>
          <p:cNvPicPr/>
          <p:nvPr/>
        </p:nvPicPr>
        <p:blipFill>
          <a:blip r:embed="rId5"/>
          <a:stretch/>
        </p:blipFill>
        <p:spPr>
          <a:xfrm>
            <a:off x="330355" y="3089423"/>
            <a:ext cx="2527133" cy="3369511"/>
          </a:xfrm>
          <a:prstGeom prst="rect">
            <a:avLst/>
          </a:prstGeom>
        </p:spPr>
      </p:pic>
      <p:pic>
        <p:nvPicPr>
          <p:cNvPr id="234" name="Picture 234"/>
          <p:cNvPicPr/>
          <p:nvPr/>
        </p:nvPicPr>
        <p:blipFill>
          <a:blip r:embed="rId6" cstate="print"/>
          <a:stretch/>
        </p:blipFill>
        <p:spPr>
          <a:xfrm>
            <a:off x="6187109" y="260648"/>
            <a:ext cx="2679762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Picture 237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39" name="Picture 239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41" name="Picture 241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42" name="Shape 242"/>
          <p:cNvSpPr txBox="1"/>
          <p:nvPr/>
        </p:nvSpPr>
        <p:spPr>
          <a:xfrm>
            <a:off x="3563888" y="521283"/>
            <a:ext cx="2286000" cy="12777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Самолет</a:t>
            </a: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, гостиница, сам чемпионат. Злата справилась со всем на 5 с +</a:t>
            </a:r>
          </a:p>
        </p:txBody>
      </p:sp>
      <p:pic>
        <p:nvPicPr>
          <p:cNvPr id="244" name="Picture 244"/>
          <p:cNvPicPr/>
          <p:nvPr/>
        </p:nvPicPr>
        <p:blipFill>
          <a:blip r:embed="rId5"/>
          <a:stretch/>
        </p:blipFill>
        <p:spPr>
          <a:xfrm>
            <a:off x="6413209" y="232322"/>
            <a:ext cx="2522437" cy="3397567"/>
          </a:xfrm>
          <a:prstGeom prst="rect">
            <a:avLst/>
          </a:prstGeom>
        </p:spPr>
      </p:pic>
      <p:pic>
        <p:nvPicPr>
          <p:cNvPr id="246" name="Picture 246"/>
          <p:cNvPicPr/>
          <p:nvPr/>
        </p:nvPicPr>
        <p:blipFill>
          <a:blip r:embed="rId6"/>
          <a:stretch/>
        </p:blipFill>
        <p:spPr>
          <a:xfrm>
            <a:off x="501762" y="2002544"/>
            <a:ext cx="2355726" cy="3140968"/>
          </a:xfrm>
          <a:prstGeom prst="rect">
            <a:avLst/>
          </a:prstGeom>
        </p:spPr>
      </p:pic>
      <p:pic>
        <p:nvPicPr>
          <p:cNvPr id="248" name="Picture 248"/>
          <p:cNvPicPr/>
          <p:nvPr/>
        </p:nvPicPr>
        <p:blipFill>
          <a:blip r:embed="rId7"/>
          <a:stretch/>
        </p:blipFill>
        <p:spPr>
          <a:xfrm>
            <a:off x="3733105" y="2335147"/>
            <a:ext cx="2116782" cy="36298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Picture 251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53" name="Picture 253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55" name="Picture 255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56" name="Shape 256"/>
          <p:cNvSpPr txBox="1"/>
          <p:nvPr/>
        </p:nvSpPr>
        <p:spPr>
          <a:xfrm>
            <a:off x="4500581" y="214290"/>
            <a:ext cx="4357700" cy="50725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Во время этого чемпионата, задача команды детей была показать мастер класс по приготовлению блюд национальной кухни. Вот на фото видно, как Злата спокойно стоит за рабочим столом. В этот момент ее все фотографируют. А она как ни в чем не бывало наблюдает за происходящем.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Я была рядом, что бы в случае чего могла помочь Злате. Я выполняла роль ее тьютора. Альбина в этот момент находилась за стеклом. Давала интервью и рассказывала всем про Злату. В тот момент никто и предположить не мог, что это девочка с Аутизмом.</a:t>
            </a:r>
          </a:p>
        </p:txBody>
      </p:sp>
      <p:pic>
        <p:nvPicPr>
          <p:cNvPr id="258" name="Picture 258"/>
          <p:cNvPicPr/>
          <p:nvPr/>
        </p:nvPicPr>
        <p:blipFill>
          <a:blip r:embed="rId5"/>
          <a:stretch/>
        </p:blipFill>
        <p:spPr>
          <a:xfrm>
            <a:off x="368174" y="1863532"/>
            <a:ext cx="2421554" cy="3228737"/>
          </a:xfrm>
          <a:prstGeom prst="rect">
            <a:avLst/>
          </a:prstGeom>
        </p:spPr>
      </p:pic>
      <p:pic>
        <p:nvPicPr>
          <p:cNvPr id="260" name="Picture 260"/>
          <p:cNvPicPr/>
          <p:nvPr/>
        </p:nvPicPr>
        <p:blipFill>
          <a:blip r:embed="rId6" cstate="print"/>
          <a:stretch/>
        </p:blipFill>
        <p:spPr>
          <a:xfrm>
            <a:off x="2189965" y="3748165"/>
            <a:ext cx="2214269" cy="29523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263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65" name="Picture 265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67" name="Picture 267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69" name="Picture 269"/>
          <p:cNvPicPr/>
          <p:nvPr/>
        </p:nvPicPr>
        <p:blipFill>
          <a:blip r:embed="rId5"/>
          <a:stretch/>
        </p:blipFill>
        <p:spPr>
          <a:xfrm>
            <a:off x="4427984" y="310389"/>
            <a:ext cx="4451027" cy="3368644"/>
          </a:xfrm>
          <a:prstGeom prst="rect">
            <a:avLst/>
          </a:prstGeom>
        </p:spPr>
      </p:pic>
      <p:pic>
        <p:nvPicPr>
          <p:cNvPr id="271" name="Picture 271"/>
          <p:cNvPicPr/>
          <p:nvPr/>
        </p:nvPicPr>
        <p:blipFill>
          <a:blip r:embed="rId6"/>
          <a:stretch/>
        </p:blipFill>
        <p:spPr>
          <a:xfrm>
            <a:off x="399783" y="3118501"/>
            <a:ext cx="5021882" cy="33466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274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76" name="Picture 276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78" name="Picture 278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79" name="Shape 279"/>
          <p:cNvSpPr txBox="1"/>
          <p:nvPr/>
        </p:nvSpPr>
        <p:spPr>
          <a:xfrm>
            <a:off x="3353012" y="264515"/>
            <a:ext cx="2862064" cy="30428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Сегодня Злата учится в коррекционной школе. Она прекрасно сидит на уроках. Очень самостоятельная. Ест в школьной столовой салат с зеленым горошком и луком!!!!! Мамы детей аутистов поймут сейчас мое ликование!</a:t>
            </a:r>
          </a:p>
        </p:txBody>
      </p:sp>
      <p:pic>
        <p:nvPicPr>
          <p:cNvPr id="281" name="Picture 281"/>
          <p:cNvPicPr/>
          <p:nvPr/>
        </p:nvPicPr>
        <p:blipFill>
          <a:blip r:embed="rId5"/>
          <a:stretch/>
        </p:blipFill>
        <p:spPr>
          <a:xfrm>
            <a:off x="6332014" y="299283"/>
            <a:ext cx="2577973" cy="4581128"/>
          </a:xfrm>
          <a:prstGeom prst="rect">
            <a:avLst/>
          </a:prstGeom>
        </p:spPr>
      </p:pic>
      <p:pic>
        <p:nvPicPr>
          <p:cNvPr id="283" name="Picture 283"/>
          <p:cNvPicPr/>
          <p:nvPr/>
        </p:nvPicPr>
        <p:blipFill>
          <a:blip r:embed="rId6" cstate="print"/>
          <a:stretch/>
        </p:blipFill>
        <p:spPr>
          <a:xfrm>
            <a:off x="386248" y="2049027"/>
            <a:ext cx="2693460" cy="3591280"/>
          </a:xfrm>
          <a:prstGeom prst="rect">
            <a:avLst/>
          </a:prstGeom>
        </p:spPr>
      </p:pic>
      <p:pic>
        <p:nvPicPr>
          <p:cNvPr id="285" name="Picture 285"/>
          <p:cNvPicPr/>
          <p:nvPr/>
        </p:nvPicPr>
        <p:blipFill>
          <a:blip r:embed="rId7"/>
          <a:stretch/>
        </p:blipFill>
        <p:spPr>
          <a:xfrm>
            <a:off x="3458700" y="3307336"/>
            <a:ext cx="257175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8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290" name="Picture 290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292" name="Picture 292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293" name="Shape 293"/>
          <p:cNvSpPr txBox="1"/>
          <p:nvPr/>
        </p:nvSpPr>
        <p:spPr>
          <a:xfrm>
            <a:off x="3428992" y="857232"/>
            <a:ext cx="2430016" cy="33391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Да, конечно, мы не останавливаемся на достигнутом и продолжаем развивать Злату во всех направлениях. Но так как нежелательное поведение полностью скорректировано, то и заниматься стало гораздо легче.</a:t>
            </a:r>
          </a:p>
        </p:txBody>
      </p:sp>
      <p:pic>
        <p:nvPicPr>
          <p:cNvPr id="295" name="Picture 295"/>
          <p:cNvPicPr/>
          <p:nvPr/>
        </p:nvPicPr>
        <p:blipFill>
          <a:blip r:embed="rId5"/>
          <a:stretch/>
        </p:blipFill>
        <p:spPr>
          <a:xfrm>
            <a:off x="6069936" y="190249"/>
            <a:ext cx="2859782" cy="3813042"/>
          </a:xfrm>
          <a:prstGeom prst="rect">
            <a:avLst/>
          </a:prstGeom>
        </p:spPr>
      </p:pic>
      <p:pic>
        <p:nvPicPr>
          <p:cNvPr id="297" name="Picture 297"/>
          <p:cNvPicPr/>
          <p:nvPr/>
        </p:nvPicPr>
        <p:blipFill>
          <a:blip r:embed="rId6"/>
          <a:stretch/>
        </p:blipFill>
        <p:spPr>
          <a:xfrm>
            <a:off x="357158" y="2714620"/>
            <a:ext cx="2859782" cy="381304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Picture 300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02" name="Picture 302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04" name="Picture 304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05" name="Shape 305"/>
          <p:cNvSpPr txBox="1"/>
          <p:nvPr/>
        </p:nvSpPr>
        <p:spPr>
          <a:xfrm>
            <a:off x="4000496" y="571480"/>
            <a:ext cx="3155244" cy="18573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Сегодня Злата ходит на музыкальные занятия. Посещает групповые и индивидуальные занятия. Мы можем ходить в кинотеатр и цирк.</a:t>
            </a:r>
          </a:p>
        </p:txBody>
      </p:sp>
      <p:pic>
        <p:nvPicPr>
          <p:cNvPr id="307" name="Picture 307"/>
          <p:cNvPicPr/>
          <p:nvPr/>
        </p:nvPicPr>
        <p:blipFill>
          <a:blip r:embed="rId5"/>
          <a:stretch/>
        </p:blipFill>
        <p:spPr>
          <a:xfrm>
            <a:off x="4788024" y="3792242"/>
            <a:ext cx="4203366" cy="2805110"/>
          </a:xfrm>
          <a:prstGeom prst="rect">
            <a:avLst/>
          </a:prstGeom>
        </p:spPr>
      </p:pic>
      <p:pic>
        <p:nvPicPr>
          <p:cNvPr id="309" name="Picture 309"/>
          <p:cNvPicPr/>
          <p:nvPr/>
        </p:nvPicPr>
        <p:blipFill>
          <a:blip r:embed="rId6"/>
          <a:stretch/>
        </p:blipFill>
        <p:spPr>
          <a:xfrm>
            <a:off x="395458" y="2763885"/>
            <a:ext cx="3923928" cy="29429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89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91" name="Picture 91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93" name="Picture 93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94" name="Shape 94"/>
          <p:cNvSpPr txBox="1"/>
          <p:nvPr/>
        </p:nvSpPr>
        <p:spPr>
          <a:xfrm>
            <a:off x="323528" y="3717032"/>
            <a:ext cx="6336704" cy="3126151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defPPr/>
            <a:lvl1pPr marL="285750" lvl="0" indent="-285750" algn="l">
              <a:spcAft>
                <a:spcPts val="600"/>
              </a:spcAft>
              <a:buClr>
                <a:schemeClr val="tx1"/>
              </a:buClr>
              <a:buSzPts val="16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>
              <a:spcAft>
                <a:spcPts val="600"/>
              </a:spcAft>
              <a:buClr>
                <a:schemeClr val="tx1"/>
              </a:buClr>
              <a:buSzPts val="144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lvl="2" indent="-285750" algn="l">
              <a:spcAft>
                <a:spcPts val="600"/>
              </a:spcAft>
              <a:buClr>
                <a:schemeClr val="tx1"/>
              </a:buClr>
              <a:buSzPts val="128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lvl="3" indent="-17145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lvl="4" indent="-17145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>
              <a:solidFill>
                <a:schemeClr val="tx1"/>
              </a:solidFill>
            </a:endParaRPr>
          </a:p>
          <a:p>
            <a:pPr marL="0" indent="0">
              <a:buNone/>
            </a:pPr>
            <a:endParaRPr/>
          </a:p>
        </p:txBody>
      </p:sp>
      <p:pic>
        <p:nvPicPr>
          <p:cNvPr id="96" name="Picture 96"/>
          <p:cNvPicPr/>
          <p:nvPr/>
        </p:nvPicPr>
        <p:blipFill>
          <a:blip r:embed="rId5"/>
          <a:stretch/>
        </p:blipFill>
        <p:spPr>
          <a:xfrm>
            <a:off x="6228184" y="323036"/>
            <a:ext cx="2527169" cy="3369559"/>
          </a:xfrm>
          <a:prstGeom prst="rect">
            <a:avLst/>
          </a:prstGeom>
        </p:spPr>
      </p:pic>
      <p:pic>
        <p:nvPicPr>
          <p:cNvPr id="98" name="Picture 98"/>
          <p:cNvPicPr/>
          <p:nvPr/>
        </p:nvPicPr>
        <p:blipFill>
          <a:blip r:embed="rId6"/>
          <a:stretch/>
        </p:blipFill>
        <p:spPr>
          <a:xfrm>
            <a:off x="343378" y="2877747"/>
            <a:ext cx="2820823" cy="3761097"/>
          </a:xfrm>
          <a:prstGeom prst="rect">
            <a:avLst/>
          </a:prstGeom>
        </p:spPr>
      </p:pic>
      <p:sp>
        <p:nvSpPr>
          <p:cNvPr id="99" name="Shape 99"/>
          <p:cNvSpPr txBox="1"/>
          <p:nvPr/>
        </p:nvSpPr>
        <p:spPr>
          <a:xfrm>
            <a:off x="3208916" y="979566"/>
            <a:ext cx="2857504" cy="44334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Мы с мужем прошли длинный путь. Испробовали много методов и схем лечения. Были у многих врачей и специалистов.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Мы боялись упустить время и хватались за каждую возможность, что бы хоть как то помочь ребенку начать взаимодействовать с окружающим миром.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Picture 312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14" name="Picture 314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16" name="Picture 316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17" name="Shape 317"/>
          <p:cNvSpPr txBox="1"/>
          <p:nvPr/>
        </p:nvSpPr>
        <p:spPr>
          <a:xfrm>
            <a:off x="3131840" y="620688"/>
            <a:ext cx="3510136" cy="15610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Сейчас мы учимся общаться с помощью системы альтернативной  коммуникации PECS. А это тоже огромная работа мамы дома. </a:t>
            </a:r>
          </a:p>
        </p:txBody>
      </p:sp>
      <p:pic>
        <p:nvPicPr>
          <p:cNvPr id="319" name="Picture 319"/>
          <p:cNvPicPr/>
          <p:nvPr/>
        </p:nvPicPr>
        <p:blipFill>
          <a:blip r:embed="rId5"/>
          <a:stretch/>
        </p:blipFill>
        <p:spPr>
          <a:xfrm>
            <a:off x="5429256" y="2500306"/>
            <a:ext cx="2715766" cy="3621020"/>
          </a:xfrm>
          <a:prstGeom prst="rect">
            <a:avLst/>
          </a:prstGeom>
        </p:spPr>
      </p:pic>
      <p:pic>
        <p:nvPicPr>
          <p:cNvPr id="321" name="Picture 321"/>
          <p:cNvPicPr/>
          <p:nvPr/>
        </p:nvPicPr>
        <p:blipFill>
          <a:blip r:embed="rId6"/>
          <a:stretch/>
        </p:blipFill>
        <p:spPr>
          <a:xfrm>
            <a:off x="1331640" y="2590884"/>
            <a:ext cx="2715766" cy="36210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Picture 324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26" name="Picture 326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28" name="Picture 328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29" name="Shape 329"/>
          <p:cNvSpPr txBox="1"/>
          <p:nvPr/>
        </p:nvSpPr>
        <p:spPr>
          <a:xfrm>
            <a:off x="2857488" y="500042"/>
            <a:ext cx="4572000" cy="12646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Ну и бонусом к развитию нашей волшебной девочки Златы прилагается открытый нами центр оказания помощи детям с ментальными нарушения в г. Салават. </a:t>
            </a:r>
          </a:p>
        </p:txBody>
      </p:sp>
      <p:pic>
        <p:nvPicPr>
          <p:cNvPr id="331" name="Picture 331"/>
          <p:cNvPicPr/>
          <p:nvPr/>
        </p:nvPicPr>
        <p:blipFill>
          <a:blip r:embed="rId5"/>
          <a:stretch/>
        </p:blipFill>
        <p:spPr>
          <a:xfrm>
            <a:off x="5744394" y="2061656"/>
            <a:ext cx="3316929" cy="2210422"/>
          </a:xfrm>
          <a:prstGeom prst="rect">
            <a:avLst/>
          </a:prstGeom>
        </p:spPr>
      </p:pic>
      <p:pic>
        <p:nvPicPr>
          <p:cNvPr id="333" name="Picture 333"/>
          <p:cNvPicPr/>
          <p:nvPr/>
        </p:nvPicPr>
        <p:blipFill>
          <a:blip r:embed="rId6"/>
          <a:stretch/>
        </p:blipFill>
        <p:spPr>
          <a:xfrm>
            <a:off x="2887081" y="3072414"/>
            <a:ext cx="3600398" cy="2399328"/>
          </a:xfrm>
          <a:prstGeom prst="rect">
            <a:avLst/>
          </a:prstGeom>
        </p:spPr>
      </p:pic>
      <p:pic>
        <p:nvPicPr>
          <p:cNvPr id="335" name="Picture 335"/>
          <p:cNvPicPr/>
          <p:nvPr/>
        </p:nvPicPr>
        <p:blipFill>
          <a:blip r:embed="rId7"/>
          <a:stretch/>
        </p:blipFill>
        <p:spPr>
          <a:xfrm>
            <a:off x="323528" y="3969579"/>
            <a:ext cx="3419872" cy="2279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Picture 338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40" name="Picture 340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42" name="Picture 342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43" name="Shape 343"/>
          <p:cNvSpPr txBox="1"/>
          <p:nvPr/>
        </p:nvSpPr>
        <p:spPr>
          <a:xfrm>
            <a:off x="2857488" y="404664"/>
            <a:ext cx="5099458" cy="21537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 какой то момент мы с Альбиной поняли, что мы настолько крутые, настолько сильные, настолько смелые, что можем помочь гораздо большему количеству детей, нежели чем я смогу охватить их в своем кабинете одна. Ну и конечно же комплексная коррекционная работа дает всегда гораздо лучшие и быстрые результаты. </a:t>
            </a:r>
          </a:p>
        </p:txBody>
      </p:sp>
      <p:pic>
        <p:nvPicPr>
          <p:cNvPr id="345" name="Picture 345"/>
          <p:cNvPicPr/>
          <p:nvPr/>
        </p:nvPicPr>
        <p:blipFill>
          <a:blip r:embed="rId5"/>
          <a:stretch/>
        </p:blipFill>
        <p:spPr>
          <a:xfrm>
            <a:off x="683568" y="2993133"/>
            <a:ext cx="2715766" cy="3621022"/>
          </a:xfrm>
          <a:prstGeom prst="rect">
            <a:avLst/>
          </a:prstGeom>
        </p:spPr>
      </p:pic>
      <p:pic>
        <p:nvPicPr>
          <p:cNvPr id="347" name="Picture 347"/>
          <p:cNvPicPr/>
          <p:nvPr/>
        </p:nvPicPr>
        <p:blipFill>
          <a:blip r:embed="rId6"/>
          <a:stretch/>
        </p:blipFill>
        <p:spPr>
          <a:xfrm>
            <a:off x="4283968" y="2685484"/>
            <a:ext cx="2715766" cy="36210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Picture 350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52" name="Picture 352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54" name="Picture 354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55" name="Shape 355"/>
          <p:cNvSpPr txBox="1"/>
          <p:nvPr/>
        </p:nvSpPr>
        <p:spPr>
          <a:xfrm>
            <a:off x="2771800" y="704444"/>
            <a:ext cx="5958408" cy="136723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Мы решили объединить свои усилия как Мама и Педагог. </a:t>
            </a:r>
          </a:p>
          <a:p>
            <a:pPr marL="0" indent="0" algn="l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 июне 2022 года зарегистрировали автономную некоммерческую организацию помощи лицам с РАС. А в июне 2023 года состоялось открытие центра. </a:t>
            </a:r>
          </a:p>
        </p:txBody>
      </p:sp>
      <p:pic>
        <p:nvPicPr>
          <p:cNvPr id="357" name="Picture 357"/>
          <p:cNvPicPr/>
          <p:nvPr/>
        </p:nvPicPr>
        <p:blipFill>
          <a:blip r:embed="rId5"/>
          <a:stretch/>
        </p:blipFill>
        <p:spPr>
          <a:xfrm>
            <a:off x="323528" y="2140156"/>
            <a:ext cx="3347863" cy="1883174"/>
          </a:xfrm>
          <a:prstGeom prst="rect">
            <a:avLst/>
          </a:prstGeom>
        </p:spPr>
      </p:pic>
      <p:pic>
        <p:nvPicPr>
          <p:cNvPr id="359" name="Picture 359"/>
          <p:cNvPicPr/>
          <p:nvPr/>
        </p:nvPicPr>
        <p:blipFill>
          <a:blip r:embed="rId6"/>
          <a:stretch/>
        </p:blipFill>
        <p:spPr>
          <a:xfrm>
            <a:off x="323528" y="4438389"/>
            <a:ext cx="3347863" cy="1883173"/>
          </a:xfrm>
          <a:prstGeom prst="rect">
            <a:avLst/>
          </a:prstGeom>
        </p:spPr>
      </p:pic>
      <p:pic>
        <p:nvPicPr>
          <p:cNvPr id="361" name="Picture 361"/>
          <p:cNvPicPr/>
          <p:nvPr/>
        </p:nvPicPr>
        <p:blipFill>
          <a:blip r:embed="rId7"/>
          <a:stretch/>
        </p:blipFill>
        <p:spPr>
          <a:xfrm>
            <a:off x="3851920" y="2140157"/>
            <a:ext cx="3347863" cy="1883174"/>
          </a:xfrm>
          <a:prstGeom prst="rect">
            <a:avLst/>
          </a:prstGeom>
        </p:spPr>
      </p:pic>
      <p:pic>
        <p:nvPicPr>
          <p:cNvPr id="363" name="Picture 363"/>
          <p:cNvPicPr/>
          <p:nvPr/>
        </p:nvPicPr>
        <p:blipFill>
          <a:blip r:embed="rId8"/>
          <a:stretch/>
        </p:blipFill>
        <p:spPr>
          <a:xfrm>
            <a:off x="3851920" y="4438389"/>
            <a:ext cx="3347863" cy="188317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Picture 366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68" name="Picture 368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70" name="Picture 370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71" name="Shape 371"/>
          <p:cNvSpPr txBox="1"/>
          <p:nvPr/>
        </p:nvSpPr>
        <p:spPr>
          <a:xfrm>
            <a:off x="2510664" y="492922"/>
            <a:ext cx="6390456" cy="12646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На сегодняшний день в нашем центре получают помощь более 130 детей с ментальными нарушениями. Можно даже сказать не детей, а семей! Так как помощь комплексная и родители в этой помощи порой нуждаются не меньше, чем их дети. </a:t>
            </a:r>
          </a:p>
        </p:txBody>
      </p:sp>
      <p:pic>
        <p:nvPicPr>
          <p:cNvPr id="373" name="Picture 373"/>
          <p:cNvPicPr/>
          <p:nvPr/>
        </p:nvPicPr>
        <p:blipFill>
          <a:blip r:embed="rId5" cstate="print"/>
          <a:stretch/>
        </p:blipFill>
        <p:spPr>
          <a:xfrm>
            <a:off x="564724" y="2060848"/>
            <a:ext cx="2688299" cy="2016224"/>
          </a:xfrm>
          <a:prstGeom prst="rect">
            <a:avLst/>
          </a:prstGeom>
        </p:spPr>
      </p:pic>
      <p:pic>
        <p:nvPicPr>
          <p:cNvPr id="375" name="Picture 375"/>
          <p:cNvPicPr/>
          <p:nvPr/>
        </p:nvPicPr>
        <p:blipFill>
          <a:blip r:embed="rId6"/>
          <a:stretch/>
        </p:blipFill>
        <p:spPr>
          <a:xfrm>
            <a:off x="3692952" y="2084760"/>
            <a:ext cx="2656415" cy="1992311"/>
          </a:xfrm>
          <a:prstGeom prst="rect">
            <a:avLst/>
          </a:prstGeom>
        </p:spPr>
      </p:pic>
      <p:pic>
        <p:nvPicPr>
          <p:cNvPr id="377" name="Picture 377"/>
          <p:cNvPicPr/>
          <p:nvPr/>
        </p:nvPicPr>
        <p:blipFill>
          <a:blip r:embed="rId7"/>
          <a:stretch/>
        </p:blipFill>
        <p:spPr>
          <a:xfrm>
            <a:off x="6999666" y="2084760"/>
            <a:ext cx="2088298" cy="2784399"/>
          </a:xfrm>
          <a:prstGeom prst="rect">
            <a:avLst/>
          </a:prstGeom>
        </p:spPr>
      </p:pic>
      <p:pic>
        <p:nvPicPr>
          <p:cNvPr id="379" name="Picture 379"/>
          <p:cNvPicPr/>
          <p:nvPr/>
        </p:nvPicPr>
        <p:blipFill>
          <a:blip r:embed="rId8"/>
          <a:stretch/>
        </p:blipFill>
        <p:spPr>
          <a:xfrm>
            <a:off x="5775283" y="4161322"/>
            <a:ext cx="1899153" cy="2532202"/>
          </a:xfrm>
          <a:prstGeom prst="rect">
            <a:avLst/>
          </a:prstGeom>
        </p:spPr>
      </p:pic>
      <p:pic>
        <p:nvPicPr>
          <p:cNvPr id="381" name="Picture 381"/>
          <p:cNvPicPr/>
          <p:nvPr/>
        </p:nvPicPr>
        <p:blipFill>
          <a:blip r:embed="rId9" cstate="print"/>
          <a:stretch/>
        </p:blipFill>
        <p:spPr>
          <a:xfrm>
            <a:off x="3379997" y="4161323"/>
            <a:ext cx="1899151" cy="2532203"/>
          </a:xfrm>
          <a:prstGeom prst="rect">
            <a:avLst/>
          </a:prstGeom>
        </p:spPr>
      </p:pic>
      <p:pic>
        <p:nvPicPr>
          <p:cNvPr id="383" name="Picture 383"/>
          <p:cNvPicPr/>
          <p:nvPr/>
        </p:nvPicPr>
        <p:blipFill>
          <a:blip r:embed="rId10"/>
          <a:stretch/>
        </p:blipFill>
        <p:spPr>
          <a:xfrm>
            <a:off x="1029773" y="4161322"/>
            <a:ext cx="1899151" cy="253220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Picture 386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388" name="Picture 388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390" name="Picture 390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391" name="Shape 391"/>
          <p:cNvSpPr txBox="1"/>
          <p:nvPr/>
        </p:nvSpPr>
        <p:spPr>
          <a:xfrm>
            <a:off x="2666943" y="202829"/>
            <a:ext cx="6286512" cy="6719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Вот так история одной девочки Златы переросла в историю благого дела помощи для огромного количества детей</a:t>
            </a:r>
          </a:p>
        </p:txBody>
      </p:sp>
      <p:pic>
        <p:nvPicPr>
          <p:cNvPr id="393" name="Picture 393"/>
          <p:cNvPicPr/>
          <p:nvPr/>
        </p:nvPicPr>
        <p:blipFill>
          <a:blip r:embed="rId5" cstate="print"/>
          <a:stretch/>
        </p:blipFill>
        <p:spPr>
          <a:xfrm>
            <a:off x="6587918" y="3645024"/>
            <a:ext cx="1933735" cy="2578314"/>
          </a:xfrm>
          <a:prstGeom prst="rect">
            <a:avLst/>
          </a:prstGeom>
        </p:spPr>
      </p:pic>
      <p:pic>
        <p:nvPicPr>
          <p:cNvPr id="395" name="Picture 395"/>
          <p:cNvPicPr/>
          <p:nvPr/>
        </p:nvPicPr>
        <p:blipFill>
          <a:blip r:embed="rId6" cstate="print"/>
          <a:stretch/>
        </p:blipFill>
        <p:spPr>
          <a:xfrm>
            <a:off x="696591" y="1979020"/>
            <a:ext cx="1831282" cy="1378040"/>
          </a:xfrm>
          <a:prstGeom prst="rect">
            <a:avLst/>
          </a:prstGeom>
        </p:spPr>
      </p:pic>
      <p:pic>
        <p:nvPicPr>
          <p:cNvPr id="397" name="Picture 397"/>
          <p:cNvPicPr/>
          <p:nvPr/>
        </p:nvPicPr>
        <p:blipFill>
          <a:blip r:embed="rId7"/>
          <a:stretch/>
        </p:blipFill>
        <p:spPr>
          <a:xfrm>
            <a:off x="189748" y="3476006"/>
            <a:ext cx="1535487" cy="2040937"/>
          </a:xfrm>
          <a:prstGeom prst="rect">
            <a:avLst/>
          </a:prstGeom>
        </p:spPr>
      </p:pic>
      <p:pic>
        <p:nvPicPr>
          <p:cNvPr id="399" name="Picture 399"/>
          <p:cNvPicPr/>
          <p:nvPr/>
        </p:nvPicPr>
        <p:blipFill>
          <a:blip r:embed="rId8"/>
          <a:stretch/>
        </p:blipFill>
        <p:spPr>
          <a:xfrm>
            <a:off x="1914982" y="5389216"/>
            <a:ext cx="1796720" cy="1352032"/>
          </a:xfrm>
          <a:prstGeom prst="rect">
            <a:avLst/>
          </a:prstGeom>
        </p:spPr>
      </p:pic>
      <p:pic>
        <p:nvPicPr>
          <p:cNvPr id="401" name="Picture 401"/>
          <p:cNvPicPr/>
          <p:nvPr/>
        </p:nvPicPr>
        <p:blipFill>
          <a:blip r:embed="rId9" cstate="print"/>
          <a:stretch/>
        </p:blipFill>
        <p:spPr>
          <a:xfrm>
            <a:off x="6732240" y="1614962"/>
            <a:ext cx="1789413" cy="1342060"/>
          </a:xfrm>
          <a:prstGeom prst="rect">
            <a:avLst/>
          </a:prstGeom>
        </p:spPr>
      </p:pic>
      <p:pic>
        <p:nvPicPr>
          <p:cNvPr id="403" name="Picture 403"/>
          <p:cNvPicPr/>
          <p:nvPr/>
        </p:nvPicPr>
        <p:blipFill>
          <a:blip r:embed="rId10"/>
          <a:stretch/>
        </p:blipFill>
        <p:spPr>
          <a:xfrm>
            <a:off x="3283206" y="1026778"/>
            <a:ext cx="2806111" cy="420357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Picture 406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408" name="Picture 408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410" name="Picture 410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411" name="Shape 411"/>
          <p:cNvSpPr txBox="1"/>
          <p:nvPr/>
        </p:nvSpPr>
        <p:spPr>
          <a:xfrm>
            <a:off x="1043608" y="2708920"/>
            <a:ext cx="7403714" cy="7217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</a:pPr>
            <a:r>
              <a:rPr sz="40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2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04" name="Picture 104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06" name="Picture 106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07" name="Shape 107"/>
          <p:cNvSpPr txBox="1"/>
          <p:nvPr/>
        </p:nvSpPr>
        <p:spPr>
          <a:xfrm>
            <a:off x="395536" y="3573017"/>
            <a:ext cx="7272808" cy="3542219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defPPr/>
            <a:lvl1pPr marL="285750" lvl="0" indent="-285750" algn="l">
              <a:spcAft>
                <a:spcPts val="600"/>
              </a:spcAft>
              <a:buClr>
                <a:schemeClr val="tx1"/>
              </a:buClr>
              <a:buSzPts val="1600"/>
              <a:buFont typeface="Wingdings 3"/>
              <a:buChar char=""/>
              <a:defRPr sz="20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>
              <a:spcAft>
                <a:spcPts val="600"/>
              </a:spcAft>
              <a:buClr>
                <a:schemeClr val="tx1"/>
              </a:buClr>
              <a:buSzPts val="1440"/>
              <a:buFont typeface="Wingdings 3"/>
              <a:buChar char=""/>
              <a:defRPr sz="18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00150" lvl="2" indent="-285750" algn="l">
              <a:spcAft>
                <a:spcPts val="600"/>
              </a:spcAft>
              <a:buClr>
                <a:schemeClr val="tx1"/>
              </a:buClr>
              <a:buSzPts val="1280"/>
              <a:buFont typeface="Wingdings 3"/>
              <a:buChar char=""/>
              <a:defRPr sz="16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43050" lvl="3" indent="-17145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00250" lvl="4" indent="-17145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>
              <a:spcAft>
                <a:spcPts val="600"/>
              </a:spcAft>
              <a:buClr>
                <a:schemeClr val="tx1"/>
              </a:buClr>
              <a:buSzPts val="1120"/>
              <a:buFont typeface="Wingdings 3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3185531" y="1743734"/>
            <a:ext cx="280831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 4 года у Златы были страшные истерики, ритуалы, зацикленности. Мы могли подниматься на 3 этаж 2 часа, наступая на каждую ступеньку по 15 раз. </a:t>
            </a:r>
          </a:p>
          <a:p>
            <a:pPr marL="0" indent="0" algn="just"/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/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Она спускалась по лестнице только задом. Убегала от меня на улице, могла лежать на асфальте.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0" name="Picture 110"/>
          <p:cNvPicPr/>
          <p:nvPr/>
        </p:nvPicPr>
        <p:blipFill>
          <a:blip r:embed="rId5"/>
          <a:stretch/>
        </p:blipFill>
        <p:spPr>
          <a:xfrm>
            <a:off x="6174642" y="332656"/>
            <a:ext cx="2808311" cy="3744416"/>
          </a:xfrm>
          <a:prstGeom prst="rect">
            <a:avLst/>
          </a:prstGeom>
        </p:spPr>
      </p:pic>
      <p:pic>
        <p:nvPicPr>
          <p:cNvPr id="112" name="Picture 112"/>
          <p:cNvPicPr/>
          <p:nvPr/>
        </p:nvPicPr>
        <p:blipFill>
          <a:blip r:embed="rId6"/>
          <a:stretch/>
        </p:blipFill>
        <p:spPr>
          <a:xfrm>
            <a:off x="252549" y="2683886"/>
            <a:ext cx="2519249" cy="39022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15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17" name="Picture 117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19" name="Picture 119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20" name="Shape 120"/>
          <p:cNvSpPr txBox="1"/>
          <p:nvPr/>
        </p:nvSpPr>
        <p:spPr>
          <a:xfrm>
            <a:off x="3059832" y="1037572"/>
            <a:ext cx="3294112" cy="40345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Отсутствовало чувство страха.  Мы не могли ходить в магазины. Поход в любое общественное место для нас был жутким стрессом. Мы забыли, что такое ходить в гости.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 полетев однажды в Питер на очередное обследование, мы всю дорогу с мужем сидели в шапках и шарфах в самолете, потому что Злате так было спокойнее. </a:t>
            </a:r>
          </a:p>
        </p:txBody>
      </p:sp>
      <p:pic>
        <p:nvPicPr>
          <p:cNvPr id="122" name="Picture 122"/>
          <p:cNvPicPr/>
          <p:nvPr/>
        </p:nvPicPr>
        <p:blipFill>
          <a:blip r:embed="rId5"/>
          <a:stretch/>
        </p:blipFill>
        <p:spPr>
          <a:xfrm>
            <a:off x="297919" y="3068960"/>
            <a:ext cx="2559569" cy="3412759"/>
          </a:xfrm>
          <a:prstGeom prst="rect">
            <a:avLst/>
          </a:prstGeom>
        </p:spPr>
      </p:pic>
      <p:pic>
        <p:nvPicPr>
          <p:cNvPr id="124" name="Picture 124"/>
          <p:cNvPicPr/>
          <p:nvPr/>
        </p:nvPicPr>
        <p:blipFill>
          <a:blip r:embed="rId6"/>
          <a:stretch/>
        </p:blipFill>
        <p:spPr>
          <a:xfrm>
            <a:off x="6300169" y="260648"/>
            <a:ext cx="2636462" cy="35152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127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29" name="Picture 129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31" name="Picture 131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32" name="Shape 132"/>
          <p:cNvSpPr txBox="1"/>
          <p:nvPr/>
        </p:nvSpPr>
        <p:spPr>
          <a:xfrm>
            <a:off x="3154052" y="332656"/>
            <a:ext cx="2858108" cy="45360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Злата не играла с детьми. У нее был очень ограниченный круг интересов. Она могла часами смотреть в окно или ходить по улице только с определенными палочками в руках.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Вся наша семья была подчинена ритуалам, страхам и особенностям нашей дочери.</a:t>
            </a:r>
          </a:p>
        </p:txBody>
      </p:sp>
      <p:pic>
        <p:nvPicPr>
          <p:cNvPr id="134" name="Picture 134"/>
          <p:cNvPicPr/>
          <p:nvPr/>
        </p:nvPicPr>
        <p:blipFill>
          <a:blip r:embed="rId5"/>
          <a:stretch/>
        </p:blipFill>
        <p:spPr>
          <a:xfrm>
            <a:off x="225125" y="2852936"/>
            <a:ext cx="2656663" cy="3542218"/>
          </a:xfrm>
          <a:prstGeom prst="rect">
            <a:avLst/>
          </a:prstGeom>
        </p:spPr>
      </p:pic>
      <p:pic>
        <p:nvPicPr>
          <p:cNvPr id="136" name="Picture 136"/>
          <p:cNvPicPr/>
          <p:nvPr/>
        </p:nvPicPr>
        <p:blipFill>
          <a:blip r:embed="rId6"/>
          <a:stretch/>
        </p:blipFill>
        <p:spPr>
          <a:xfrm>
            <a:off x="6254780" y="332656"/>
            <a:ext cx="2640430" cy="35205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139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41" name="Picture 141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43" name="Picture 143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45" name="Picture 145"/>
          <p:cNvPicPr/>
          <p:nvPr/>
        </p:nvPicPr>
        <p:blipFill>
          <a:blip r:embed="rId5"/>
          <a:stretch/>
        </p:blipFill>
        <p:spPr>
          <a:xfrm>
            <a:off x="5756702" y="283460"/>
            <a:ext cx="2899215" cy="3865619"/>
          </a:xfrm>
          <a:prstGeom prst="rect">
            <a:avLst/>
          </a:prstGeom>
        </p:spPr>
      </p:pic>
      <p:sp>
        <p:nvSpPr>
          <p:cNvPr id="146" name="Shape 146"/>
          <p:cNvSpPr txBox="1"/>
          <p:nvPr/>
        </p:nvSpPr>
        <p:spPr>
          <a:xfrm>
            <a:off x="3082037" y="233340"/>
            <a:ext cx="2724468" cy="50261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Альбина, привела Злату ко мне в 4 года. Я как раз была тем самым громом, который произнес эти страшные на тот момент слова «Аутизм».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У Златы не были сформированы все жизненно важные навыки.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Руководящий контроль был в этой семье у Златы. Это она руководила родителями, а они подчинялись всем ее ритуалам и странностям.</a:t>
            </a:r>
          </a:p>
        </p:txBody>
      </p:sp>
      <p:pic>
        <p:nvPicPr>
          <p:cNvPr id="148" name="Picture 148"/>
          <p:cNvPicPr/>
          <p:nvPr/>
        </p:nvPicPr>
        <p:blipFill>
          <a:blip r:embed="rId6"/>
          <a:stretch/>
        </p:blipFill>
        <p:spPr>
          <a:xfrm>
            <a:off x="418550" y="2285992"/>
            <a:ext cx="2460573" cy="41715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151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53" name="Picture 153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55" name="Picture 155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56" name="Shape 156"/>
          <p:cNvSpPr txBox="1"/>
          <p:nvPr/>
        </p:nvSpPr>
        <p:spPr>
          <a:xfrm>
            <a:off x="2694306" y="382299"/>
            <a:ext cx="3500413" cy="2256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Начали работать. Работа строилась на методе прикладного анализа поведения (АВА терапия)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Мы учились со Златой ждать, сидеть, просить. Начали отрабатывать навыки имитации. </a:t>
            </a:r>
          </a:p>
        </p:txBody>
      </p:sp>
      <p:pic>
        <p:nvPicPr>
          <p:cNvPr id="158" name="Picture 158"/>
          <p:cNvPicPr/>
          <p:nvPr/>
        </p:nvPicPr>
        <p:blipFill>
          <a:blip r:embed="rId5"/>
          <a:stretch/>
        </p:blipFill>
        <p:spPr>
          <a:xfrm>
            <a:off x="6798344" y="260648"/>
            <a:ext cx="1904703" cy="3429001"/>
          </a:xfrm>
          <a:prstGeom prst="rect">
            <a:avLst/>
          </a:prstGeom>
        </p:spPr>
      </p:pic>
      <p:pic>
        <p:nvPicPr>
          <p:cNvPr id="160" name="Picture 160"/>
          <p:cNvPicPr/>
          <p:nvPr/>
        </p:nvPicPr>
        <p:blipFill>
          <a:blip r:embed="rId6"/>
          <a:stretch/>
        </p:blipFill>
        <p:spPr>
          <a:xfrm>
            <a:off x="3897413" y="2852936"/>
            <a:ext cx="1995575" cy="3501008"/>
          </a:xfrm>
          <a:prstGeom prst="rect">
            <a:avLst/>
          </a:prstGeom>
        </p:spPr>
      </p:pic>
      <p:pic>
        <p:nvPicPr>
          <p:cNvPr id="162" name="Picture 162"/>
          <p:cNvPicPr/>
          <p:nvPr/>
        </p:nvPicPr>
        <p:blipFill>
          <a:blip r:embed="rId7"/>
          <a:stretch/>
        </p:blipFill>
        <p:spPr>
          <a:xfrm>
            <a:off x="750363" y="3429000"/>
            <a:ext cx="2295922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Picture 165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67" name="Picture 167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69" name="Picture 169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70" name="Shape 170"/>
          <p:cNvSpPr txBox="1"/>
          <p:nvPr/>
        </p:nvSpPr>
        <p:spPr>
          <a:xfrm>
            <a:off x="2521731" y="478106"/>
            <a:ext cx="2504110" cy="3139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/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Постепенно внедрили Злату в групповые занятия, где учили ее сидеть за партой, играть, танцевать рядом с другими детьми. По началу было очень сложно. Но постепенно Злата начала открываться и видеть других детей. 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72" name="Picture 172"/>
          <p:cNvPicPr/>
          <p:nvPr/>
        </p:nvPicPr>
        <p:blipFill>
          <a:blip r:embed="rId5" cstate="print"/>
          <a:stretch/>
        </p:blipFill>
        <p:spPr>
          <a:xfrm>
            <a:off x="5429256" y="642918"/>
            <a:ext cx="3436404" cy="2666576"/>
          </a:xfrm>
          <a:prstGeom prst="rect">
            <a:avLst/>
          </a:prstGeom>
        </p:spPr>
      </p:pic>
      <p:pic>
        <p:nvPicPr>
          <p:cNvPr id="174" name="Picture 174"/>
          <p:cNvPicPr/>
          <p:nvPr/>
        </p:nvPicPr>
        <p:blipFill>
          <a:blip r:embed="rId6" cstate="print"/>
          <a:stretch/>
        </p:blipFill>
        <p:spPr>
          <a:xfrm>
            <a:off x="642911" y="4000504"/>
            <a:ext cx="3500462" cy="23969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177"/>
          <p:cNvPicPr/>
          <p:nvPr/>
        </p:nvPicPr>
        <p:blipFill>
          <a:blip r:embed="rId2"/>
          <a:stretch/>
        </p:blipFill>
        <p:spPr>
          <a:xfrm>
            <a:off x="0" y="2285992"/>
            <a:ext cx="2928926" cy="3228738"/>
          </a:xfrm>
          <a:prstGeom prst="rect">
            <a:avLst/>
          </a:prstGeom>
        </p:spPr>
      </p:pic>
      <p:pic>
        <p:nvPicPr>
          <p:cNvPr id="179" name="Picture 179"/>
          <p:cNvPicPr/>
          <p:nvPr/>
        </p:nvPicPr>
        <p:blipFill>
          <a:blip r:embed="rId3"/>
          <a:stretch/>
        </p:blipFill>
        <p:spPr>
          <a:xfrm>
            <a:off x="2857488" y="5072074"/>
            <a:ext cx="6286512" cy="1785925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pic>
        <p:nvPicPr>
          <p:cNvPr id="181" name="Picture 181"/>
          <p:cNvPicPr/>
          <p:nvPr/>
        </p:nvPicPr>
        <p:blipFill>
          <a:blip r:embed="rId4"/>
          <a:stretch/>
        </p:blipFill>
        <p:spPr>
          <a:xfrm>
            <a:off x="214282" y="142852"/>
            <a:ext cx="2143140" cy="1714512"/>
          </a:xfrm>
          <a:prstGeom prst="rect">
            <a:avLst/>
          </a:prstGeom>
          <a:ln w="9525">
            <a:noFill/>
            <a:headEnd type="none" w="med" len="med"/>
            <a:tailEnd type="none" w="med" len="med"/>
          </a:ln>
        </p:spPr>
      </p:pic>
      <p:sp>
        <p:nvSpPr>
          <p:cNvPr id="182" name="Shape 182"/>
          <p:cNvSpPr txBox="1"/>
          <p:nvPr/>
        </p:nvSpPr>
        <p:spPr>
          <a:xfrm>
            <a:off x="1547664" y="1868173"/>
            <a:ext cx="3222103" cy="32480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Занятия были ежедневными. Учились всему. Преодолевали брезгливость, учились трогать различные по ощущениям предметы.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endParaRPr sz="18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</a:pPr>
            <a:r>
              <a:rPr sz="1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Параллельно начали работать с пищевой избирательностью, так как у Златы был очень ограниченный рацион. </a:t>
            </a:r>
          </a:p>
        </p:txBody>
      </p:sp>
      <p:pic>
        <p:nvPicPr>
          <p:cNvPr id="184" name="Picture 184"/>
          <p:cNvPicPr/>
          <p:nvPr/>
        </p:nvPicPr>
        <p:blipFill>
          <a:blip r:embed="rId5"/>
          <a:stretch/>
        </p:blipFill>
        <p:spPr>
          <a:xfrm>
            <a:off x="5500694" y="214290"/>
            <a:ext cx="2970821" cy="52814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5</TotalTime>
  <Words>1037</Words>
  <Application>MyOffice-CoreFramework-Android/32-1208.815.9166.836.1@e219c1f5f8b37096339e1b5349806f7128392a05</Application>
  <DocSecurity>0</DocSecurity>
  <PresentationFormat>Экран (4:3)</PresentationFormat>
  <Paragraphs>55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modified xsi:type="dcterms:W3CDTF">2024-03-29T07:37:12Z</dcterms:modified>
</cp:coreProperties>
</file>